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notesMasterIdLst>
    <p:notesMasterId r:id="rId18"/>
  </p:notesMasterIdLst>
  <p:sldIdLst>
    <p:sldId id="256" r:id="rId2"/>
    <p:sldId id="257" r:id="rId3"/>
    <p:sldId id="258" r:id="rId4"/>
    <p:sldId id="259" r:id="rId5"/>
    <p:sldId id="268" r:id="rId6"/>
    <p:sldId id="272" r:id="rId7"/>
    <p:sldId id="260" r:id="rId8"/>
    <p:sldId id="261" r:id="rId9"/>
    <p:sldId id="262" r:id="rId10"/>
    <p:sldId id="263" r:id="rId11"/>
    <p:sldId id="264" r:id="rId12"/>
    <p:sldId id="265" r:id="rId13"/>
    <p:sldId id="266" r:id="rId14"/>
    <p:sldId id="274" r:id="rId15"/>
    <p:sldId id="269" r:id="rId16"/>
    <p:sldId id="273"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59" autoAdjust="0"/>
    <p:restoredTop sz="94660"/>
  </p:normalViewPr>
  <p:slideViewPr>
    <p:cSldViewPr snapToGrid="0">
      <p:cViewPr varScale="1">
        <p:scale>
          <a:sx n="64" d="100"/>
          <a:sy n="64" d="100"/>
        </p:scale>
        <p:origin x="99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D5B113-6AF9-4BDF-9075-6B4BDCC704D1}" type="datetimeFigureOut">
              <a:rPr lang="en-US" smtClean="0"/>
              <a:t>5/4/2017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8883D5-6547-4D54-ABA8-ABA7A843B806}" type="slidenum">
              <a:rPr lang="en-US" smtClean="0"/>
              <a:t>‹#›</a:t>
            </a:fld>
            <a:endParaRPr lang="en-US"/>
          </a:p>
        </p:txBody>
      </p:sp>
    </p:spTree>
    <p:extLst>
      <p:ext uri="{BB962C8B-B14F-4D97-AF65-F5344CB8AC3E}">
        <p14:creationId xmlns:p14="http://schemas.microsoft.com/office/powerpoint/2010/main" val="39388616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meet equity outcome of college. Overall English proficiency is 26%. By improving education of ELL students, we can also improve the diversity in health care fields of San Diego. This would allow for more effective patient care as providers would be able to communicate in English and other languages. </a:t>
            </a:r>
          </a:p>
          <a:p>
            <a:r>
              <a:rPr lang="en-US" dirty="0"/>
              <a:t>Large percentage of students in California public school system who are ELL students represents a large population of students who will need assistance in higher education.</a:t>
            </a:r>
          </a:p>
        </p:txBody>
      </p:sp>
      <p:sp>
        <p:nvSpPr>
          <p:cNvPr id="4" name="Slide Number Placeholder 3"/>
          <p:cNvSpPr>
            <a:spLocks noGrp="1"/>
          </p:cNvSpPr>
          <p:nvPr>
            <p:ph type="sldNum" sz="quarter" idx="10"/>
          </p:nvPr>
        </p:nvSpPr>
        <p:spPr/>
        <p:txBody>
          <a:bodyPr/>
          <a:lstStyle/>
          <a:p>
            <a:fld id="{FA8883D5-6547-4D54-ABA8-ABA7A843B806}" type="slidenum">
              <a:rPr lang="en-US" smtClean="0"/>
              <a:t>4</a:t>
            </a:fld>
            <a:endParaRPr lang="en-US"/>
          </a:p>
        </p:txBody>
      </p:sp>
    </p:spTree>
    <p:extLst>
      <p:ext uri="{BB962C8B-B14F-4D97-AF65-F5344CB8AC3E}">
        <p14:creationId xmlns:p14="http://schemas.microsoft.com/office/powerpoint/2010/main" val="17570170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Percentages demonstrate a current and future need as K-12 ELL students will complete high school and enter higher education viewing nation wide demand.</a:t>
            </a:r>
          </a:p>
        </p:txBody>
      </p:sp>
      <p:sp>
        <p:nvSpPr>
          <p:cNvPr id="4" name="Slide Number Placeholder 3"/>
          <p:cNvSpPr>
            <a:spLocks noGrp="1"/>
          </p:cNvSpPr>
          <p:nvPr>
            <p:ph type="sldNum" sz="quarter" idx="10"/>
          </p:nvPr>
        </p:nvSpPr>
        <p:spPr/>
        <p:txBody>
          <a:bodyPr/>
          <a:lstStyle/>
          <a:p>
            <a:fld id="{FA8883D5-6547-4D54-ABA8-ABA7A843B806}" type="slidenum">
              <a:rPr lang="en-US" smtClean="0"/>
              <a:t>5</a:t>
            </a:fld>
            <a:endParaRPr lang="en-US"/>
          </a:p>
        </p:txBody>
      </p:sp>
    </p:spTree>
    <p:extLst>
      <p:ext uri="{BB962C8B-B14F-4D97-AF65-F5344CB8AC3E}">
        <p14:creationId xmlns:p14="http://schemas.microsoft.com/office/powerpoint/2010/main" val="20074495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Offer opportunity of education, provide service to foster success. Success can include improved income status (rise from poverty).</a:t>
            </a:r>
          </a:p>
        </p:txBody>
      </p:sp>
      <p:sp>
        <p:nvSpPr>
          <p:cNvPr id="4" name="Slide Number Placeholder 3"/>
          <p:cNvSpPr>
            <a:spLocks noGrp="1"/>
          </p:cNvSpPr>
          <p:nvPr>
            <p:ph type="sldNum" sz="quarter" idx="10"/>
          </p:nvPr>
        </p:nvSpPr>
        <p:spPr/>
        <p:txBody>
          <a:bodyPr/>
          <a:lstStyle/>
          <a:p>
            <a:fld id="{FA8883D5-6547-4D54-ABA8-ABA7A843B806}" type="slidenum">
              <a:rPr lang="en-US" smtClean="0"/>
              <a:t>6</a:t>
            </a:fld>
            <a:endParaRPr lang="en-US"/>
          </a:p>
        </p:txBody>
      </p:sp>
    </p:spTree>
    <p:extLst>
      <p:ext uri="{BB962C8B-B14F-4D97-AF65-F5344CB8AC3E}">
        <p14:creationId xmlns:p14="http://schemas.microsoft.com/office/powerpoint/2010/main" val="10018817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Students can master pronunciation, grammar, and technical terms with repetition allowed by online options.</a:t>
            </a:r>
          </a:p>
        </p:txBody>
      </p:sp>
      <p:sp>
        <p:nvSpPr>
          <p:cNvPr id="4" name="Slide Number Placeholder 3"/>
          <p:cNvSpPr>
            <a:spLocks noGrp="1"/>
          </p:cNvSpPr>
          <p:nvPr>
            <p:ph type="sldNum" sz="quarter" idx="10"/>
          </p:nvPr>
        </p:nvSpPr>
        <p:spPr/>
        <p:txBody>
          <a:bodyPr/>
          <a:lstStyle/>
          <a:p>
            <a:fld id="{FA8883D5-6547-4D54-ABA8-ABA7A843B806}" type="slidenum">
              <a:rPr lang="en-US" smtClean="0"/>
              <a:t>7</a:t>
            </a:fld>
            <a:endParaRPr lang="en-US"/>
          </a:p>
        </p:txBody>
      </p:sp>
    </p:spTree>
    <p:extLst>
      <p:ext uri="{BB962C8B-B14F-4D97-AF65-F5344CB8AC3E}">
        <p14:creationId xmlns:p14="http://schemas.microsoft.com/office/powerpoint/2010/main" val="32664571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English Health Train Program used a module workshop approach to meet their goals. Found 55% verbal improvement and 98% written improvement. Also saw 11% took and passed licensure exams, 22% enrolled in health care education program and 28% became employed in health care community</a:t>
            </a:r>
          </a:p>
        </p:txBody>
      </p:sp>
      <p:sp>
        <p:nvSpPr>
          <p:cNvPr id="4" name="Slide Number Placeholder 3"/>
          <p:cNvSpPr>
            <a:spLocks noGrp="1"/>
          </p:cNvSpPr>
          <p:nvPr>
            <p:ph type="sldNum" sz="quarter" idx="10"/>
          </p:nvPr>
        </p:nvSpPr>
        <p:spPr/>
        <p:txBody>
          <a:bodyPr/>
          <a:lstStyle/>
          <a:p>
            <a:fld id="{FA8883D5-6547-4D54-ABA8-ABA7A843B806}" type="slidenum">
              <a:rPr lang="en-US" smtClean="0"/>
              <a:t>9</a:t>
            </a:fld>
            <a:endParaRPr lang="en-US"/>
          </a:p>
        </p:txBody>
      </p:sp>
    </p:spTree>
    <p:extLst>
      <p:ext uri="{BB962C8B-B14F-4D97-AF65-F5344CB8AC3E}">
        <p14:creationId xmlns:p14="http://schemas.microsoft.com/office/powerpoint/2010/main" val="30569306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Rubric grading will be provided on all verbal and written assignment and will include firm evaluation descriptors to improve outcomes as necessary.</a:t>
            </a:r>
          </a:p>
        </p:txBody>
      </p:sp>
      <p:sp>
        <p:nvSpPr>
          <p:cNvPr id="4" name="Slide Number Placeholder 3"/>
          <p:cNvSpPr>
            <a:spLocks noGrp="1"/>
          </p:cNvSpPr>
          <p:nvPr>
            <p:ph type="sldNum" sz="quarter" idx="10"/>
          </p:nvPr>
        </p:nvSpPr>
        <p:spPr/>
        <p:txBody>
          <a:bodyPr/>
          <a:lstStyle/>
          <a:p>
            <a:fld id="{FA8883D5-6547-4D54-ABA8-ABA7A843B806}" type="slidenum">
              <a:rPr lang="en-US" smtClean="0"/>
              <a:t>12</a:t>
            </a:fld>
            <a:endParaRPr lang="en-US"/>
          </a:p>
        </p:txBody>
      </p:sp>
    </p:spTree>
    <p:extLst>
      <p:ext uri="{BB962C8B-B14F-4D97-AF65-F5344CB8AC3E}">
        <p14:creationId xmlns:p14="http://schemas.microsoft.com/office/powerpoint/2010/main" val="21378514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fld id="{96DFF08F-DC6B-4601-B491-B0F83F6DD2DA}" type="datetimeFigureOut">
              <a:rPr lang="en-US" dirty="0"/>
              <a:pPr/>
              <a:t>5/4/2017</a:t>
            </a:fld>
            <a:endParaRPr lang="en-US" dirty="0"/>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4FAB73BC-B049-4115-A692-8D63A059BFB8}" type="slidenum">
              <a:rPr lang="en-US" dirty="0"/>
              <a:pPr/>
              <a:t>‹#›</a:t>
            </a:fld>
            <a:endParaRPr lang="en-US" dirty="0"/>
          </a:p>
        </p:txBody>
      </p:sp>
      <p:cxnSp>
        <p:nvCxnSpPr>
          <p:cNvPr id="8" name="Straight Connector 7"/>
          <p:cNvCxnSpPr/>
          <p:nvPr/>
        </p:nvCxnSpPr>
        <p:spPr>
          <a:xfrm>
            <a:off x="1978660" y="3733800"/>
            <a:ext cx="82296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5/4/2017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5/4/2017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5/4/2017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5/4/2017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a:off x="1981200" y="4020408"/>
            <a:ext cx="82296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5/4/2017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5/4/2017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5/4/2017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5/4/2017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5/4/2017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5/4/2017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tx1"/>
                </a:solidFill>
              </a:defRPr>
            </a:lvl1pPr>
          </a:lstStyle>
          <a:p>
            <a:fld id="{96DFF08F-DC6B-4601-B491-B0F83F6DD2DA}" type="datetimeFigureOut">
              <a:rPr lang="en-US" dirty="0"/>
              <a:pPr/>
              <a:t>5/4/2017</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tx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tx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tx1"/>
        </a:buClr>
        <a:buSzPct val="80000"/>
        <a:buFont typeface="Corbel" pitchFamily="34" charset="0"/>
        <a:buChar char="•"/>
        <a:defRPr sz="2200" kern="1200">
          <a:solidFill>
            <a:schemeClr val="tx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2000" kern="1200">
          <a:solidFill>
            <a:schemeClr val="tx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800" kern="1200">
          <a:solidFill>
            <a:schemeClr val="tx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www.cde.ca.gov/ds/sd/cb/cefelfacts.asp" TargetMode="External"/><Relationship Id="rId2" Type="http://schemas.openxmlformats.org/officeDocument/2006/relationships/hyperlink" Target="http://doingwhatmatters.cccco.edu/StrongWorkforce/SWPIncentiveFunding.aspx" TargetMode="External"/><Relationship Id="rId1" Type="http://schemas.openxmlformats.org/officeDocument/2006/relationships/slideLayout" Target="../slideLayouts/slideLayout2.xml"/><Relationship Id="rId5" Type="http://schemas.openxmlformats.org/officeDocument/2006/relationships/hyperlink" Target="http://slideplayer.com/slide/3935205/" TargetMode="External"/><Relationship Id="rId4" Type="http://schemas.openxmlformats.org/officeDocument/2006/relationships/hyperlink" Target="http://www.cde.ca.gov/ci/ct/pk/"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mesacc.edu/departments/english/english-language-program/esl-program-study" TargetMode="External"/><Relationship Id="rId2" Type="http://schemas.openxmlformats.org/officeDocument/2006/relationships/hyperlink" Target="https://nces.ed.gov/programs/coe/indicator_cgf.asp" TargetMode="External"/><Relationship Id="rId1" Type="http://schemas.openxmlformats.org/officeDocument/2006/relationships/slideLayout" Target="../slideLayouts/slideLayout2.xml"/><Relationship Id="rId5" Type="http://schemas.openxmlformats.org/officeDocument/2006/relationships/hyperlink" Target="http://www.sdmesa.edu/about-mesa/institutional-effectiveness/institutional-research/data-warehouse/esl.shtml" TargetMode="External"/><Relationship Id="rId4" Type="http://schemas.openxmlformats.org/officeDocument/2006/relationships/hyperlink" Target="https://nces.ed.gov/pubs2016/2016007.pdf"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English Language learner (ELL) Support program</a:t>
            </a:r>
          </a:p>
        </p:txBody>
      </p:sp>
      <p:sp>
        <p:nvSpPr>
          <p:cNvPr id="3" name="Subtitle 2"/>
          <p:cNvSpPr>
            <a:spLocks noGrp="1"/>
          </p:cNvSpPr>
          <p:nvPr>
            <p:ph type="subTitle" idx="1"/>
          </p:nvPr>
        </p:nvSpPr>
        <p:spPr/>
        <p:txBody>
          <a:bodyPr/>
          <a:lstStyle/>
          <a:p>
            <a:r>
              <a:rPr lang="en-US" dirty="0"/>
              <a:t>ELL Student Support Program for CTE</a:t>
            </a:r>
          </a:p>
          <a:p>
            <a:r>
              <a:rPr lang="en-US" dirty="0"/>
              <a:t>Amanda Johnston</a:t>
            </a:r>
          </a:p>
        </p:txBody>
      </p:sp>
    </p:spTree>
    <p:extLst>
      <p:ext uri="{BB962C8B-B14F-4D97-AF65-F5344CB8AC3E}">
        <p14:creationId xmlns:p14="http://schemas.microsoft.com/office/powerpoint/2010/main" val="22022396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Program Outcomes</a:t>
            </a:r>
          </a:p>
        </p:txBody>
      </p:sp>
      <p:sp>
        <p:nvSpPr>
          <p:cNvPr id="3" name="Content Placeholder 2"/>
          <p:cNvSpPr>
            <a:spLocks noGrp="1"/>
          </p:cNvSpPr>
          <p:nvPr>
            <p:ph idx="1"/>
          </p:nvPr>
        </p:nvSpPr>
        <p:spPr>
          <a:xfrm>
            <a:off x="1143000" y="1768839"/>
            <a:ext cx="9872871" cy="4327161"/>
          </a:xfrm>
        </p:spPr>
        <p:txBody>
          <a:bodyPr>
            <a:normAutofit lnSpcReduction="10000"/>
          </a:bodyPr>
          <a:lstStyle/>
          <a:p>
            <a:pPr marL="502920" indent="-457200">
              <a:buAutoNum type="arabicParenR"/>
            </a:pPr>
            <a:r>
              <a:rPr lang="en-US" dirty="0"/>
              <a:t>Students will be able to comprehend verbal communication related to their field of study.</a:t>
            </a:r>
          </a:p>
          <a:p>
            <a:pPr marL="502920" indent="-457200">
              <a:buAutoNum type="arabicParenR"/>
            </a:pPr>
            <a:r>
              <a:rPr lang="en-US" dirty="0"/>
              <a:t>Students will be able to comprehend written communication related to their field of study.</a:t>
            </a:r>
          </a:p>
          <a:p>
            <a:pPr marL="502920" indent="-457200">
              <a:buAutoNum type="arabicParenR"/>
            </a:pPr>
            <a:r>
              <a:rPr lang="en-US" dirty="0"/>
              <a:t>Students will be able to enunciate discipline specific terminology within proper English grammar.</a:t>
            </a:r>
          </a:p>
          <a:p>
            <a:pPr marL="502920" indent="-457200">
              <a:buAutoNum type="arabicParenR"/>
            </a:pPr>
            <a:r>
              <a:rPr lang="en-US" dirty="0"/>
              <a:t>Students will be able to create written documentation using proper English grammar within their course content and work setting.</a:t>
            </a:r>
          </a:p>
          <a:p>
            <a:pPr marL="502920" indent="-457200">
              <a:buAutoNum type="arabicParenR"/>
            </a:pPr>
            <a:r>
              <a:rPr lang="en-US" dirty="0"/>
              <a:t>Students will be able to evaluate relevant peer-reviewed articles including a written description of such evaluation.</a:t>
            </a:r>
          </a:p>
          <a:p>
            <a:pPr marL="502920" indent="-457200">
              <a:buAutoNum type="arabicParenR"/>
            </a:pPr>
            <a:r>
              <a:rPr lang="en-US" dirty="0"/>
              <a:t>Students will be able to relate cultural awareness to educational and professional setting. </a:t>
            </a:r>
          </a:p>
        </p:txBody>
      </p:sp>
    </p:spTree>
    <p:extLst>
      <p:ext uri="{BB962C8B-B14F-4D97-AF65-F5344CB8AC3E}">
        <p14:creationId xmlns:p14="http://schemas.microsoft.com/office/powerpoint/2010/main" val="35187314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Outcomes</a:t>
            </a:r>
          </a:p>
        </p:txBody>
      </p:sp>
      <p:sp>
        <p:nvSpPr>
          <p:cNvPr id="3" name="Content Placeholder 2"/>
          <p:cNvSpPr>
            <a:spLocks noGrp="1"/>
          </p:cNvSpPr>
          <p:nvPr>
            <p:ph idx="1"/>
          </p:nvPr>
        </p:nvSpPr>
        <p:spPr/>
        <p:txBody>
          <a:bodyPr/>
          <a:lstStyle/>
          <a:p>
            <a:pPr lvl="0"/>
            <a:r>
              <a:rPr lang="en-US" dirty="0"/>
              <a:t>Describe challenges associated with improper communication in Allied Health professions.</a:t>
            </a:r>
          </a:p>
          <a:p>
            <a:pPr lvl="0"/>
            <a:r>
              <a:rPr lang="en-US" dirty="0"/>
              <a:t>Discuss tactics which foster effective verbal and written communication.</a:t>
            </a:r>
          </a:p>
          <a:p>
            <a:pPr lvl="0"/>
            <a:r>
              <a:rPr lang="en-US" dirty="0"/>
              <a:t>Demonstrate proper enunciation, grammar, and body language for Allied Health professions. </a:t>
            </a:r>
          </a:p>
          <a:p>
            <a:pPr lvl="0"/>
            <a:r>
              <a:rPr lang="en-US" dirty="0"/>
              <a:t>Demonstrate effective and efficient written communication in line with current industry standards.</a:t>
            </a:r>
          </a:p>
          <a:p>
            <a:pPr marL="45720" indent="0">
              <a:buNone/>
            </a:pPr>
            <a:endParaRPr lang="en-US" dirty="0"/>
          </a:p>
        </p:txBody>
      </p:sp>
    </p:spTree>
    <p:extLst>
      <p:ext uri="{BB962C8B-B14F-4D97-AF65-F5344CB8AC3E}">
        <p14:creationId xmlns:p14="http://schemas.microsoft.com/office/powerpoint/2010/main" val="16448704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Assessment Methods</a:t>
            </a:r>
          </a:p>
        </p:txBody>
      </p:sp>
      <p:sp>
        <p:nvSpPr>
          <p:cNvPr id="3" name="Content Placeholder 2"/>
          <p:cNvSpPr>
            <a:spLocks noGrp="1"/>
          </p:cNvSpPr>
          <p:nvPr>
            <p:ph sz="half" idx="1"/>
          </p:nvPr>
        </p:nvSpPr>
        <p:spPr/>
        <p:txBody>
          <a:bodyPr>
            <a:normAutofit/>
          </a:bodyPr>
          <a:lstStyle/>
          <a:p>
            <a:pPr lvl="0"/>
            <a:r>
              <a:rPr lang="en-US" sz="2400" dirty="0"/>
              <a:t>Communication Rubric</a:t>
            </a:r>
          </a:p>
          <a:p>
            <a:pPr lvl="1"/>
            <a:r>
              <a:rPr lang="en-US" sz="2400" dirty="0"/>
              <a:t>Verbal (Speech Assignments)</a:t>
            </a:r>
          </a:p>
          <a:p>
            <a:pPr lvl="1"/>
            <a:r>
              <a:rPr lang="en-US" sz="2400" dirty="0"/>
              <a:t>Written (Written Assignments)</a:t>
            </a:r>
          </a:p>
          <a:p>
            <a:pPr lvl="0"/>
            <a:r>
              <a:rPr lang="en-US" sz="2400" dirty="0"/>
              <a:t>Surveys </a:t>
            </a:r>
          </a:p>
          <a:p>
            <a:pPr lvl="1"/>
            <a:r>
              <a:rPr lang="en-US" sz="2400" dirty="0"/>
              <a:t>Students</a:t>
            </a:r>
          </a:p>
          <a:p>
            <a:pPr lvl="1"/>
            <a:r>
              <a:rPr lang="en-US" sz="2400" dirty="0"/>
              <a:t>Faculty</a:t>
            </a:r>
          </a:p>
          <a:p>
            <a:pPr lvl="1"/>
            <a:r>
              <a:rPr lang="en-US" sz="2400" dirty="0"/>
              <a:t>Clinical Instructors</a:t>
            </a:r>
          </a:p>
          <a:p>
            <a:pPr lvl="1"/>
            <a:r>
              <a:rPr lang="en-US" sz="2400" dirty="0"/>
              <a:t>Advisory Committee</a:t>
            </a:r>
          </a:p>
          <a:p>
            <a:pPr lvl="1"/>
            <a:r>
              <a:rPr lang="en-US" sz="2400" dirty="0"/>
              <a:t>Employers</a:t>
            </a:r>
          </a:p>
          <a:p>
            <a:pPr marL="45720" indent="0">
              <a:buNone/>
            </a:pPr>
            <a:endParaRPr lang="en-US" dirty="0"/>
          </a:p>
        </p:txBody>
      </p:sp>
      <p:sp>
        <p:nvSpPr>
          <p:cNvPr id="4" name="Content Placeholder 3"/>
          <p:cNvSpPr>
            <a:spLocks noGrp="1"/>
          </p:cNvSpPr>
          <p:nvPr>
            <p:ph sz="half" idx="2"/>
          </p:nvPr>
        </p:nvSpPr>
        <p:spPr/>
        <p:txBody>
          <a:bodyPr>
            <a:normAutofit/>
          </a:bodyPr>
          <a:lstStyle/>
          <a:p>
            <a:pPr lvl="0"/>
            <a:r>
              <a:rPr lang="en-US" sz="2400" dirty="0"/>
              <a:t>Pass Rate</a:t>
            </a:r>
          </a:p>
          <a:p>
            <a:pPr lvl="1"/>
            <a:r>
              <a:rPr lang="en-US" sz="2400" dirty="0"/>
              <a:t>Program Specific</a:t>
            </a:r>
          </a:p>
          <a:p>
            <a:pPr lvl="1"/>
            <a:r>
              <a:rPr lang="en-US" sz="2400" dirty="0"/>
              <a:t>Licensure Examinations </a:t>
            </a:r>
          </a:p>
          <a:p>
            <a:r>
              <a:rPr lang="en-US" sz="2400" dirty="0"/>
              <a:t>Employment Rate</a:t>
            </a:r>
          </a:p>
          <a:p>
            <a:endParaRPr lang="en-US" dirty="0"/>
          </a:p>
        </p:txBody>
      </p:sp>
      <p:pic>
        <p:nvPicPr>
          <p:cNvPr id="6150" name="Picture 6" descr="Image result for assessme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60617" y="3867462"/>
            <a:ext cx="3713092" cy="24396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53987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Budget and Funding</a:t>
            </a:r>
          </a:p>
        </p:txBody>
      </p:sp>
      <p:sp>
        <p:nvSpPr>
          <p:cNvPr id="3" name="Content Placeholder 2"/>
          <p:cNvSpPr>
            <a:spLocks noGrp="1"/>
          </p:cNvSpPr>
          <p:nvPr>
            <p:ph idx="1"/>
          </p:nvPr>
        </p:nvSpPr>
        <p:spPr/>
        <p:txBody>
          <a:bodyPr/>
          <a:lstStyle/>
          <a:p>
            <a:pPr lvl="0"/>
            <a:r>
              <a:rPr lang="en-US" sz="2400" dirty="0"/>
              <a:t>Strong Workforce Funding</a:t>
            </a:r>
          </a:p>
          <a:p>
            <a:pPr lvl="1"/>
            <a:r>
              <a:rPr lang="en-US" sz="2400" dirty="0"/>
              <a:t>Regional collaboration</a:t>
            </a:r>
          </a:p>
          <a:p>
            <a:pPr lvl="1"/>
            <a:r>
              <a:rPr lang="en-US" sz="2400" dirty="0"/>
              <a:t>Strengthen work force with high- demand, high-wage jobs (California Community College, 2017)</a:t>
            </a:r>
          </a:p>
          <a:p>
            <a:r>
              <a:rPr lang="en-US" sz="2400" dirty="0"/>
              <a:t>Perkins</a:t>
            </a:r>
          </a:p>
          <a:p>
            <a:pPr lvl="1"/>
            <a:r>
              <a:rPr lang="en-US" sz="2400" dirty="0"/>
              <a:t>California</a:t>
            </a:r>
          </a:p>
          <a:p>
            <a:pPr lvl="1"/>
            <a:r>
              <a:rPr lang="en-US" sz="2400" dirty="0"/>
              <a:t>Improve CTE Programs through instruction, services, and equity (California Department of Education, 2016b).</a:t>
            </a:r>
          </a:p>
          <a:p>
            <a:pPr marL="45720" indent="0">
              <a:buNone/>
            </a:pPr>
            <a:endParaRPr lang="en-US" dirty="0"/>
          </a:p>
        </p:txBody>
      </p:sp>
      <p:sp>
        <p:nvSpPr>
          <p:cNvPr id="4" name="AutoShape 2" descr="Image result for funding"/>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7174" name="Picture 6" descr="Image result for fund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40431" y="609600"/>
            <a:ext cx="3382467" cy="18941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1099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Thank you</a:t>
            </a: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35711293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 list</a:t>
            </a:r>
          </a:p>
        </p:txBody>
      </p:sp>
      <p:sp>
        <p:nvSpPr>
          <p:cNvPr id="3" name="Content Placeholder 2"/>
          <p:cNvSpPr>
            <a:spLocks noGrp="1"/>
          </p:cNvSpPr>
          <p:nvPr>
            <p:ph idx="1"/>
          </p:nvPr>
        </p:nvSpPr>
        <p:spPr>
          <a:xfrm>
            <a:off x="1143000" y="1828800"/>
            <a:ext cx="9872871" cy="4567003"/>
          </a:xfrm>
        </p:spPr>
        <p:txBody>
          <a:bodyPr>
            <a:normAutofit/>
          </a:bodyPr>
          <a:lstStyle/>
          <a:p>
            <a:r>
              <a:rPr lang="en-US" dirty="0"/>
              <a:t>California Community Colleges. (2017). </a:t>
            </a:r>
            <a:r>
              <a:rPr lang="en-US" i="1" dirty="0"/>
              <a:t>Strong Workforce Incentive Funding.</a:t>
            </a:r>
            <a:r>
              <a:rPr lang="en-US" dirty="0"/>
              <a:t> Retrieved from </a:t>
            </a:r>
            <a:r>
              <a:rPr lang="en-US" dirty="0">
                <a:hlinkClick r:id="rId2"/>
              </a:rPr>
              <a:t>http://doingwhatmatters.cccco.edu/StrongWorkforce/SWPIncentiveFunding.aspx</a:t>
            </a:r>
            <a:endParaRPr lang="en-US" dirty="0"/>
          </a:p>
          <a:p>
            <a:r>
              <a:rPr lang="en-US" dirty="0"/>
              <a:t>California Department of Education. (2016a). </a:t>
            </a:r>
            <a:r>
              <a:rPr lang="en-US" i="1" dirty="0"/>
              <a:t>Facts About English Language Learners in California</a:t>
            </a:r>
            <a:r>
              <a:rPr lang="en-US" dirty="0"/>
              <a:t>. Retrieved from </a:t>
            </a:r>
            <a:r>
              <a:rPr lang="en-US" dirty="0">
                <a:hlinkClick r:id="rId3"/>
              </a:rPr>
              <a:t>http://www.cde.ca.gov/ds/sd/cb/cefelfacts.asp</a:t>
            </a:r>
            <a:endParaRPr lang="en-US" dirty="0"/>
          </a:p>
          <a:p>
            <a:r>
              <a:rPr lang="en-US" dirty="0"/>
              <a:t>California Department of Education. (2016b). </a:t>
            </a:r>
            <a:r>
              <a:rPr lang="en-US" i="1" dirty="0"/>
              <a:t>Perkins.</a:t>
            </a:r>
            <a:r>
              <a:rPr lang="en-US" dirty="0"/>
              <a:t> Retrieved from </a:t>
            </a:r>
            <a:r>
              <a:rPr lang="en-US" dirty="0">
                <a:hlinkClick r:id="rId4"/>
              </a:rPr>
              <a:t>http://www.cde.ca.gov/ci/ct/pk/</a:t>
            </a:r>
            <a:endParaRPr lang="en-US" dirty="0"/>
          </a:p>
          <a:p>
            <a:r>
              <a:rPr lang="en-US" dirty="0"/>
              <a:t>City College of San Francisco and San Francisco State University. (2006). </a:t>
            </a:r>
            <a:r>
              <a:rPr lang="en-US" i="1" dirty="0"/>
              <a:t>English Health Train, Bridges to Opportunity- Workforce Development for English Language Learners</a:t>
            </a:r>
            <a:r>
              <a:rPr lang="en-US" dirty="0"/>
              <a:t>. [PowerPoint]. Retrieved from </a:t>
            </a:r>
            <a:r>
              <a:rPr lang="en-US" dirty="0">
                <a:hlinkClick r:id="rId5"/>
              </a:rPr>
              <a:t>http://slideplayer.com/slide/3935205/</a:t>
            </a:r>
            <a:r>
              <a:rPr lang="en-US" dirty="0"/>
              <a:t> </a:t>
            </a:r>
          </a:p>
          <a:p>
            <a:endParaRPr lang="en-US" dirty="0"/>
          </a:p>
        </p:txBody>
      </p:sp>
    </p:spTree>
    <p:extLst>
      <p:ext uri="{BB962C8B-B14F-4D97-AF65-F5344CB8AC3E}">
        <p14:creationId xmlns:p14="http://schemas.microsoft.com/office/powerpoint/2010/main" val="26711420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a:bodyPr>
          <a:lstStyle/>
          <a:p>
            <a:r>
              <a:rPr lang="en-US" dirty="0"/>
              <a:t>Core Data (CCD), </a:t>
            </a:r>
            <a:r>
              <a:rPr lang="en-US" i="1" dirty="0"/>
              <a:t>English Language Learners in Public Schools </a:t>
            </a:r>
            <a:r>
              <a:rPr lang="en-US" dirty="0"/>
              <a:t>[Map and Data File]. Retrieved from </a:t>
            </a:r>
            <a:r>
              <a:rPr lang="en-US" dirty="0">
                <a:solidFill>
                  <a:srgbClr val="0070C0"/>
                </a:solidFill>
                <a:hlinkClick r:id="rId2"/>
              </a:rPr>
              <a:t>https://nces.ed.gov/programs/coe/indicator_cgf.asp</a:t>
            </a:r>
            <a:endParaRPr lang="en-US" dirty="0"/>
          </a:p>
          <a:p>
            <a:r>
              <a:rPr lang="en-US" dirty="0"/>
              <a:t>Mesa Community College. (2017). </a:t>
            </a:r>
            <a:r>
              <a:rPr lang="en-US" i="1" dirty="0"/>
              <a:t>ESL Program of Study. </a:t>
            </a:r>
            <a:r>
              <a:rPr lang="en-US" dirty="0"/>
              <a:t>Retrieved from </a:t>
            </a:r>
            <a:r>
              <a:rPr lang="en-US" dirty="0">
                <a:hlinkClick r:id="rId3"/>
              </a:rPr>
              <a:t>https://www.mesacc.edu/departments/english/english-language-program/esl-program-study</a:t>
            </a:r>
            <a:endParaRPr lang="en-US" dirty="0"/>
          </a:p>
          <a:p>
            <a:r>
              <a:rPr lang="en-US" dirty="0" err="1"/>
              <a:t>Musu</a:t>
            </a:r>
            <a:r>
              <a:rPr lang="en-US" dirty="0"/>
              <a:t>-Gillette, L., Robinson, J., McFarland, J., </a:t>
            </a:r>
            <a:r>
              <a:rPr lang="en-US" dirty="0" err="1"/>
              <a:t>KewalRamani</a:t>
            </a:r>
            <a:r>
              <a:rPr lang="en-US" dirty="0"/>
              <a:t>, A., Zhang, A., &amp; Wilkinson-Flicker, S. (2016). Status and Trends in the Education of Racial and Ethnic Groups 2016 (NCES 2016-007). U.S. Department of Education, National Center for Education Statistics. Washington, DC. Retrieved from </a:t>
            </a:r>
            <a:r>
              <a:rPr lang="en-US" dirty="0">
                <a:hlinkClick r:id="rId4"/>
              </a:rPr>
              <a:t>https://nces.ed.gov/pubs2016/2016007.pdf</a:t>
            </a:r>
            <a:endParaRPr lang="en-US" dirty="0"/>
          </a:p>
          <a:p>
            <a:r>
              <a:rPr lang="en-US" dirty="0"/>
              <a:t>San Diego Mesa College. (2015). </a:t>
            </a:r>
            <a:r>
              <a:rPr lang="en-US" i="1" dirty="0"/>
              <a:t>Equity Data – Basic Skills ESL. </a:t>
            </a:r>
            <a:r>
              <a:rPr lang="en-US" dirty="0"/>
              <a:t>[Graph illustration] Retrieved from </a:t>
            </a:r>
            <a:r>
              <a:rPr lang="en-US" dirty="0">
                <a:hlinkClick r:id="rId5"/>
              </a:rPr>
              <a:t>http://www.sdmesa.edu/about-mesa/institutional-effectiveness/institutional-research/data-warehouse/esl.shtml</a:t>
            </a:r>
            <a:endParaRPr lang="en-US" dirty="0"/>
          </a:p>
          <a:p>
            <a:endParaRPr lang="en-US" dirty="0"/>
          </a:p>
        </p:txBody>
      </p:sp>
    </p:spTree>
    <p:extLst>
      <p:ext uri="{BB962C8B-B14F-4D97-AF65-F5344CB8AC3E}">
        <p14:creationId xmlns:p14="http://schemas.microsoft.com/office/powerpoint/2010/main" val="8713422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english language learners"/>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872064" y="1100253"/>
            <a:ext cx="4593715" cy="465551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6106704" y="609600"/>
            <a:ext cx="5364444" cy="1356360"/>
          </a:xfrm>
        </p:spPr>
        <p:txBody>
          <a:bodyPr>
            <a:normAutofit/>
          </a:bodyPr>
          <a:lstStyle/>
          <a:p>
            <a:r>
              <a:rPr lang="en-US" dirty="0"/>
              <a:t>Program Name</a:t>
            </a:r>
          </a:p>
        </p:txBody>
      </p:sp>
      <p:sp>
        <p:nvSpPr>
          <p:cNvPr id="3" name="Content Placeholder 2"/>
          <p:cNvSpPr>
            <a:spLocks noGrp="1"/>
          </p:cNvSpPr>
          <p:nvPr>
            <p:ph idx="1"/>
          </p:nvPr>
        </p:nvSpPr>
        <p:spPr>
          <a:xfrm>
            <a:off x="6106703" y="2057400"/>
            <a:ext cx="5364444" cy="4038600"/>
          </a:xfrm>
        </p:spPr>
        <p:txBody>
          <a:bodyPr>
            <a:normAutofit/>
          </a:bodyPr>
          <a:lstStyle/>
          <a:p>
            <a:r>
              <a:rPr lang="en-US" sz="2600" dirty="0"/>
              <a:t>Professional English Language Learner (PE2L)</a:t>
            </a:r>
          </a:p>
          <a:p>
            <a:pPr lvl="1"/>
            <a:r>
              <a:rPr lang="en-US" dirty="0"/>
              <a:t> </a:t>
            </a:r>
            <a:r>
              <a:rPr lang="en-US" sz="2400" dirty="0"/>
              <a:t>Career and Technical Education Focus</a:t>
            </a:r>
          </a:p>
          <a:p>
            <a:pPr lvl="1"/>
            <a:r>
              <a:rPr lang="en-US" sz="2400" dirty="0"/>
              <a:t>Learn English in context of profession</a:t>
            </a:r>
          </a:p>
          <a:p>
            <a:pPr lvl="1"/>
            <a:r>
              <a:rPr lang="en-US" sz="2400" dirty="0"/>
              <a:t>Services geared to program content</a:t>
            </a:r>
          </a:p>
          <a:p>
            <a:pPr lvl="1"/>
            <a:r>
              <a:rPr lang="en-US" sz="2400" dirty="0"/>
              <a:t>Pilot at San Diego Mesa College Allied Health CTE Programs</a:t>
            </a:r>
          </a:p>
        </p:txBody>
      </p:sp>
    </p:spTree>
    <p:extLst>
      <p:ext uri="{BB962C8B-B14F-4D97-AF65-F5344CB8AC3E}">
        <p14:creationId xmlns:p14="http://schemas.microsoft.com/office/powerpoint/2010/main" val="595030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result for english language learners"/>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7945766" y="2057400"/>
            <a:ext cx="3823339" cy="232320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707064" y="609600"/>
            <a:ext cx="6993914" cy="1356360"/>
          </a:xfrm>
        </p:spPr>
        <p:txBody>
          <a:bodyPr>
            <a:normAutofit/>
          </a:bodyPr>
          <a:lstStyle/>
          <a:p>
            <a:r>
              <a:rPr lang="en-US" dirty="0"/>
              <a:t>Student Population Served</a:t>
            </a:r>
          </a:p>
        </p:txBody>
      </p:sp>
      <p:sp>
        <p:nvSpPr>
          <p:cNvPr id="3" name="Content Placeholder 2"/>
          <p:cNvSpPr>
            <a:spLocks noGrp="1"/>
          </p:cNvSpPr>
          <p:nvPr>
            <p:ph idx="1"/>
          </p:nvPr>
        </p:nvSpPr>
        <p:spPr>
          <a:xfrm>
            <a:off x="707064" y="2057400"/>
            <a:ext cx="6993914" cy="4038600"/>
          </a:xfrm>
        </p:spPr>
        <p:txBody>
          <a:bodyPr>
            <a:normAutofit/>
          </a:bodyPr>
          <a:lstStyle/>
          <a:p>
            <a:r>
              <a:rPr lang="en-US" dirty="0"/>
              <a:t>ELL students enrolled in CTE programs or certificates in Allied Health Professions.</a:t>
            </a:r>
          </a:p>
          <a:p>
            <a:r>
              <a:rPr lang="en-US" dirty="0"/>
              <a:t>Have not achieved transfer level English proficiency.</a:t>
            </a:r>
          </a:p>
          <a:p>
            <a:r>
              <a:rPr lang="en-US" dirty="0"/>
              <a:t>Education focused on</a:t>
            </a:r>
          </a:p>
          <a:p>
            <a:pPr lvl="1"/>
            <a:r>
              <a:rPr lang="en-US" dirty="0"/>
              <a:t>Effective verbal and written communication within the field of study</a:t>
            </a:r>
          </a:p>
          <a:p>
            <a:pPr lvl="1"/>
            <a:r>
              <a:rPr lang="en-US" dirty="0"/>
              <a:t>Pronunciation with an emphasis on professional terminology</a:t>
            </a:r>
          </a:p>
          <a:p>
            <a:pPr lvl="1"/>
            <a:r>
              <a:rPr lang="en-US" dirty="0"/>
              <a:t>Professional verbal and written communication necessary in industry</a:t>
            </a:r>
          </a:p>
          <a:p>
            <a:pPr lvl="1"/>
            <a:r>
              <a:rPr lang="en-US" dirty="0"/>
              <a:t>Equity and Awareness of cultures present in education and workplace</a:t>
            </a:r>
          </a:p>
        </p:txBody>
      </p:sp>
    </p:spTree>
    <p:extLst>
      <p:ext uri="{BB962C8B-B14F-4D97-AF65-F5344CB8AC3E}">
        <p14:creationId xmlns:p14="http://schemas.microsoft.com/office/powerpoint/2010/main" val="18267756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Identified Need- State and Institution</a:t>
            </a:r>
            <a:br>
              <a:rPr lang="en-US" sz="2200" dirty="0"/>
            </a:br>
            <a:endParaRPr lang="en-US" sz="2200" dirty="0"/>
          </a:p>
        </p:txBody>
      </p:sp>
      <p:sp>
        <p:nvSpPr>
          <p:cNvPr id="3" name="Content Placeholder 2"/>
          <p:cNvSpPr>
            <a:spLocks noGrp="1"/>
          </p:cNvSpPr>
          <p:nvPr>
            <p:ph idx="1"/>
          </p:nvPr>
        </p:nvSpPr>
        <p:spPr>
          <a:xfrm>
            <a:off x="1143000" y="1965960"/>
            <a:ext cx="9872871" cy="4130040"/>
          </a:xfrm>
        </p:spPr>
        <p:txBody>
          <a:bodyPr>
            <a:normAutofit/>
          </a:bodyPr>
          <a:lstStyle/>
          <a:p>
            <a:pPr marL="45720" lvl="0" indent="0">
              <a:buNone/>
            </a:pPr>
            <a:r>
              <a:rPr lang="en-US" dirty="0"/>
              <a:t>1</a:t>
            </a:r>
            <a:r>
              <a:rPr lang="en-US" sz="2600" dirty="0"/>
              <a:t>) Equity Data at San Diego Mesa College</a:t>
            </a:r>
          </a:p>
          <a:p>
            <a:pPr lvl="1"/>
            <a:r>
              <a:rPr lang="en-US" sz="2400" dirty="0"/>
              <a:t>Percentage of students starting in ELL course attaining transfer level English knowledge has declined since 2006 (San Diego Mesa College, 2015).</a:t>
            </a:r>
          </a:p>
          <a:p>
            <a:pPr marL="45720" indent="0">
              <a:buNone/>
            </a:pPr>
            <a:r>
              <a:rPr lang="en-US" dirty="0"/>
              <a:t>2) </a:t>
            </a:r>
            <a:r>
              <a:rPr lang="en-US" sz="2600" dirty="0"/>
              <a:t>1,373,724 English language learners (22.1%) of the total enrollment in California </a:t>
            </a:r>
          </a:p>
          <a:p>
            <a:pPr lvl="1"/>
            <a:r>
              <a:rPr lang="en-US" sz="2400" dirty="0"/>
              <a:t>83.5% Spanish speakers</a:t>
            </a:r>
          </a:p>
          <a:p>
            <a:pPr lvl="1"/>
            <a:r>
              <a:rPr lang="en-US" sz="2400" dirty="0"/>
              <a:t>(California Department of Education, 2016a)</a:t>
            </a:r>
          </a:p>
        </p:txBody>
      </p:sp>
    </p:spTree>
    <p:extLst>
      <p:ext uri="{BB962C8B-B14F-4D97-AF65-F5344CB8AC3E}">
        <p14:creationId xmlns:p14="http://schemas.microsoft.com/office/powerpoint/2010/main" val="7626762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43000" y="899410"/>
            <a:ext cx="3931920" cy="1545486"/>
          </a:xfrm>
        </p:spPr>
        <p:txBody>
          <a:bodyPr/>
          <a:lstStyle/>
          <a:p>
            <a:r>
              <a:rPr lang="en-US" dirty="0"/>
              <a:t>Identified Need- National</a:t>
            </a:r>
          </a:p>
        </p:txBody>
      </p:sp>
      <p:pic>
        <p:nvPicPr>
          <p:cNvPr id="1026" name="Picture 2" descr="Figure 1. Percentage of public school students who were English language learners, by state: School year 2014–15"/>
          <p:cNvPicPr>
            <a:picLocks noGrp="1" noChangeAspect="1" noChangeArrowheads="1"/>
          </p:cNvPicPr>
          <p:nvPr>
            <p:ph type="pic" idx="1"/>
          </p:nvPr>
        </p:nvPicPr>
        <p:blipFill>
          <a:blip r:embed="rId3">
            <a:extLst>
              <a:ext uri="{28A0092B-C50C-407E-A947-70E740481C1C}">
                <a14:useLocalDpi xmlns:a14="http://schemas.microsoft.com/office/drawing/2010/main" val="0"/>
              </a:ext>
            </a:extLst>
          </a:blip>
          <a:srcRect l="3944" r="3944"/>
          <a:stretch>
            <a:fillRect/>
          </a:stretch>
        </p:blipFill>
        <p:spPr bwMode="auto">
          <a:xfrm>
            <a:off x="5387927" y="722816"/>
            <a:ext cx="6504198" cy="5119496"/>
          </a:xfrm>
          <a:prstGeom prst="rect">
            <a:avLst/>
          </a:prstGeom>
          <a:noFill/>
          <a:extLst>
            <a:ext uri="{909E8E84-426E-40DD-AFC4-6F175D3DCCD1}">
              <a14:hiddenFill xmlns:a14="http://schemas.microsoft.com/office/drawing/2010/main">
                <a:solidFill>
                  <a:srgbClr val="FFFFFF"/>
                </a:solidFill>
              </a14:hiddenFill>
            </a:ext>
          </a:extLst>
        </p:spPr>
      </p:pic>
      <p:sp>
        <p:nvSpPr>
          <p:cNvPr id="5" name="Text Placeholder 4"/>
          <p:cNvSpPr>
            <a:spLocks noGrp="1"/>
          </p:cNvSpPr>
          <p:nvPr>
            <p:ph type="body" sz="half" idx="2"/>
          </p:nvPr>
        </p:nvSpPr>
        <p:spPr/>
        <p:txBody>
          <a:bodyPr>
            <a:normAutofit/>
          </a:bodyPr>
          <a:lstStyle/>
          <a:p>
            <a:r>
              <a:rPr lang="en-US" sz="2600" dirty="0"/>
              <a:t>3) In the U.S.= 9.4% or 4.6 million ELL students</a:t>
            </a:r>
          </a:p>
          <a:p>
            <a:r>
              <a:rPr lang="en-US" sz="2000" dirty="0"/>
              <a:t>English Language Learners- Public K-12 (2014-15)</a:t>
            </a:r>
          </a:p>
          <a:p>
            <a:pPr marL="285750" lvl="0" indent="-285750">
              <a:buFont typeface="Arial" panose="020B0604020202020204" pitchFamily="34" charset="0"/>
              <a:buChar char="•"/>
            </a:pPr>
            <a:r>
              <a:rPr lang="en-US" sz="2000" dirty="0"/>
              <a:t>(U.S. Department of Education, 2017)</a:t>
            </a:r>
          </a:p>
          <a:p>
            <a:endParaRPr lang="en-US" dirty="0"/>
          </a:p>
        </p:txBody>
      </p:sp>
    </p:spTree>
    <p:extLst>
      <p:ext uri="{BB962C8B-B14F-4D97-AF65-F5344CB8AC3E}">
        <p14:creationId xmlns:p14="http://schemas.microsoft.com/office/powerpoint/2010/main" val="30715367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Image result for cte career"/>
          <p:cNvPicPr>
            <a:picLocks noChangeAspect="1" noChangeArrowheads="1"/>
          </p:cNvPicPr>
          <p:nvPr/>
        </p:nvPicPr>
        <p:blipFill rotWithShape="1">
          <a:blip r:embed="rId3">
            <a:extLst>
              <a:ext uri="{28A0092B-C50C-407E-A947-70E740481C1C}">
                <a14:useLocalDpi xmlns:a14="http://schemas.microsoft.com/office/drawing/2010/main" val="0"/>
              </a:ext>
            </a:extLst>
          </a:blip>
          <a:srcRect/>
          <a:stretch/>
        </p:blipFill>
        <p:spPr bwMode="auto">
          <a:xfrm>
            <a:off x="6983979" y="1650007"/>
            <a:ext cx="4770997" cy="258103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707064" y="609600"/>
            <a:ext cx="6993914" cy="1356360"/>
          </a:xfrm>
        </p:spPr>
        <p:txBody>
          <a:bodyPr>
            <a:normAutofit/>
          </a:bodyPr>
          <a:lstStyle/>
          <a:p>
            <a:r>
              <a:rPr lang="en-US" dirty="0"/>
              <a:t>Identified Need- National</a:t>
            </a:r>
          </a:p>
        </p:txBody>
      </p:sp>
      <p:sp>
        <p:nvSpPr>
          <p:cNvPr id="3" name="Content Placeholder 2"/>
          <p:cNvSpPr>
            <a:spLocks noGrp="1"/>
          </p:cNvSpPr>
          <p:nvPr>
            <p:ph idx="1"/>
          </p:nvPr>
        </p:nvSpPr>
        <p:spPr>
          <a:xfrm>
            <a:off x="701476" y="2057399"/>
            <a:ext cx="6999502" cy="4115781"/>
          </a:xfrm>
        </p:spPr>
        <p:txBody>
          <a:bodyPr>
            <a:normAutofit/>
          </a:bodyPr>
          <a:lstStyle/>
          <a:p>
            <a:pPr marL="45720" indent="0">
              <a:buNone/>
            </a:pPr>
            <a:r>
              <a:rPr lang="en-US" dirty="0"/>
              <a:t>4) The percentage of children under age 18 living in poverty in 2013</a:t>
            </a:r>
          </a:p>
          <a:p>
            <a:pPr marL="45720" indent="0">
              <a:buNone/>
            </a:pPr>
            <a:r>
              <a:rPr lang="en-US" dirty="0"/>
              <a:t>	Black children – 39%  </a:t>
            </a:r>
          </a:p>
          <a:p>
            <a:pPr marL="45720" indent="0">
              <a:buNone/>
            </a:pPr>
            <a:r>
              <a:rPr lang="en-US" dirty="0"/>
              <a:t>	Hispanic children- 30%  </a:t>
            </a:r>
          </a:p>
          <a:p>
            <a:pPr marL="45720" indent="0">
              <a:buNone/>
            </a:pPr>
            <a:r>
              <a:rPr lang="en-US" dirty="0"/>
              <a:t>	White and Asian children- 10% for each</a:t>
            </a:r>
          </a:p>
          <a:p>
            <a:pPr marL="45720" indent="0">
              <a:buNone/>
            </a:pPr>
            <a:r>
              <a:rPr lang="en-US" dirty="0"/>
              <a:t>	Largest increases in undergraduate enrollment was 	with Hispanic and Black students. </a:t>
            </a:r>
          </a:p>
          <a:p>
            <a:pPr marL="45720" indent="0">
              <a:buNone/>
            </a:pPr>
            <a:r>
              <a:rPr lang="en-US" dirty="0"/>
              <a:t>	(</a:t>
            </a:r>
            <a:r>
              <a:rPr lang="en-US" dirty="0" err="1"/>
              <a:t>Musu</a:t>
            </a:r>
            <a:r>
              <a:rPr lang="en-US" dirty="0"/>
              <a:t>-Gillette, 	2016)</a:t>
            </a:r>
          </a:p>
          <a:p>
            <a:pPr marL="45720" indent="0">
              <a:buNone/>
            </a:pPr>
            <a:r>
              <a:rPr lang="en-US" dirty="0"/>
              <a:t>CTE Programs result in a jobs with a livable income.</a:t>
            </a:r>
          </a:p>
          <a:p>
            <a:pPr marL="45720" indent="0">
              <a:buNone/>
            </a:pPr>
            <a:endParaRPr lang="en-US" dirty="0"/>
          </a:p>
          <a:p>
            <a:pPr marL="45720" indent="0">
              <a:buNone/>
            </a:pPr>
            <a:endParaRPr lang="en-US" dirty="0"/>
          </a:p>
        </p:txBody>
      </p:sp>
    </p:spTree>
    <p:extLst>
      <p:ext uri="{BB962C8B-B14F-4D97-AF65-F5344CB8AC3E}">
        <p14:creationId xmlns:p14="http://schemas.microsoft.com/office/powerpoint/2010/main" val="40201879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Image result for online education image"/>
          <p:cNvPicPr>
            <a:picLocks noChangeAspect="1" noChangeArrowheads="1"/>
          </p:cNvPicPr>
          <p:nvPr/>
        </p:nvPicPr>
        <p:blipFill rotWithShape="1">
          <a:blip r:embed="rId3">
            <a:extLst>
              <a:ext uri="{28A0092B-C50C-407E-A947-70E740481C1C}">
                <a14:useLocalDpi xmlns:a14="http://schemas.microsoft.com/office/drawing/2010/main" val="0"/>
              </a:ext>
            </a:extLst>
          </a:blip>
          <a:srcRect/>
          <a:stretch/>
        </p:blipFill>
        <p:spPr bwMode="auto">
          <a:xfrm>
            <a:off x="872064" y="1131152"/>
            <a:ext cx="4593715" cy="459371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6106704" y="609600"/>
            <a:ext cx="5364444" cy="1356360"/>
          </a:xfrm>
        </p:spPr>
        <p:txBody>
          <a:bodyPr>
            <a:normAutofit/>
          </a:bodyPr>
          <a:lstStyle/>
          <a:p>
            <a:r>
              <a:rPr lang="en-US" dirty="0"/>
              <a:t>Issues and Trends Influencing PE2L</a:t>
            </a:r>
          </a:p>
        </p:txBody>
      </p:sp>
      <p:sp>
        <p:nvSpPr>
          <p:cNvPr id="3" name="Content Placeholder 2"/>
          <p:cNvSpPr>
            <a:spLocks noGrp="1"/>
          </p:cNvSpPr>
          <p:nvPr>
            <p:ph idx="1"/>
          </p:nvPr>
        </p:nvSpPr>
        <p:spPr>
          <a:xfrm>
            <a:off x="6106703" y="2057400"/>
            <a:ext cx="5364444" cy="4038600"/>
          </a:xfrm>
        </p:spPr>
        <p:txBody>
          <a:bodyPr>
            <a:normAutofit/>
          </a:bodyPr>
          <a:lstStyle/>
          <a:p>
            <a:r>
              <a:rPr lang="en-US" sz="2600" dirty="0"/>
              <a:t>Online education</a:t>
            </a:r>
          </a:p>
          <a:p>
            <a:pPr lvl="1"/>
            <a:r>
              <a:rPr lang="en-US" dirty="0"/>
              <a:t>Allows for students to maintain work schedule/income </a:t>
            </a:r>
          </a:p>
          <a:p>
            <a:pPr lvl="1"/>
            <a:r>
              <a:rPr lang="en-US" dirty="0"/>
              <a:t>Ability to learn at their own pace, as frequently as needed</a:t>
            </a:r>
          </a:p>
          <a:p>
            <a:pPr lvl="1"/>
            <a:r>
              <a:rPr lang="en-US" dirty="0"/>
              <a:t>Incorporate online terminology related to discipline</a:t>
            </a:r>
          </a:p>
          <a:p>
            <a:pPr lvl="1"/>
            <a:r>
              <a:rPr lang="en-US" dirty="0"/>
              <a:t>Scenario based videos with voice recording capability </a:t>
            </a:r>
          </a:p>
          <a:p>
            <a:pPr lvl="1"/>
            <a:r>
              <a:rPr lang="en-US" dirty="0"/>
              <a:t>Online documentation to mimic work requirements</a:t>
            </a:r>
          </a:p>
          <a:p>
            <a:pPr marL="45720" indent="0">
              <a:buNone/>
            </a:pPr>
            <a:endParaRPr lang="en-US" dirty="0"/>
          </a:p>
        </p:txBody>
      </p:sp>
    </p:spTree>
    <p:extLst>
      <p:ext uri="{BB962C8B-B14F-4D97-AF65-F5344CB8AC3E}">
        <p14:creationId xmlns:p14="http://schemas.microsoft.com/office/powerpoint/2010/main" val="39948377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Description</a:t>
            </a:r>
          </a:p>
        </p:txBody>
      </p:sp>
      <p:sp>
        <p:nvSpPr>
          <p:cNvPr id="3" name="Content Placeholder 2"/>
          <p:cNvSpPr>
            <a:spLocks noGrp="1"/>
          </p:cNvSpPr>
          <p:nvPr>
            <p:ph idx="1"/>
          </p:nvPr>
        </p:nvSpPr>
        <p:spPr/>
        <p:txBody>
          <a:bodyPr/>
          <a:lstStyle/>
          <a:p>
            <a:pPr marL="45720" lvl="0" indent="0">
              <a:buNone/>
            </a:pPr>
            <a:r>
              <a:rPr lang="en-US" sz="2400" dirty="0"/>
              <a:t>PE2L will provide students in Allied Health Programs support in progressing English language skills required in the health care industry, emphasizing the development of effective verbal and written communication specific to industry or discipline. </a:t>
            </a:r>
          </a:p>
          <a:p>
            <a:pPr marL="45720" lvl="0" indent="0">
              <a:buNone/>
            </a:pPr>
            <a:r>
              <a:rPr lang="en-US" sz="2400" dirty="0"/>
              <a:t>PE2L will increase awareness of cultural diversity and equity in education and workplace while developing effective communication strategies.</a:t>
            </a:r>
          </a:p>
          <a:p>
            <a:pPr marL="45720" indent="0">
              <a:buNone/>
            </a:pPr>
            <a:endParaRPr lang="en-US" dirty="0"/>
          </a:p>
        </p:txBody>
      </p:sp>
    </p:spTree>
    <p:extLst>
      <p:ext uri="{BB962C8B-B14F-4D97-AF65-F5344CB8AC3E}">
        <p14:creationId xmlns:p14="http://schemas.microsoft.com/office/powerpoint/2010/main" val="22415957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Similar programs</a:t>
            </a:r>
          </a:p>
        </p:txBody>
      </p:sp>
      <p:sp>
        <p:nvSpPr>
          <p:cNvPr id="3" name="Content Placeholder 2"/>
          <p:cNvSpPr>
            <a:spLocks noGrp="1"/>
          </p:cNvSpPr>
          <p:nvPr>
            <p:ph idx="1"/>
          </p:nvPr>
        </p:nvSpPr>
        <p:spPr/>
        <p:txBody>
          <a:bodyPr/>
          <a:lstStyle/>
          <a:p>
            <a:pPr lvl="0"/>
            <a:r>
              <a:rPr lang="en-US" sz="2400" dirty="0"/>
              <a:t>ESL Program of Study at Mesa Community College in Arizona includes courses focusing on grammar, listening, pronunciation, and writing.</a:t>
            </a:r>
          </a:p>
          <a:p>
            <a:pPr lvl="1"/>
            <a:r>
              <a:rPr lang="en-US" sz="2400" dirty="0"/>
              <a:t>(</a:t>
            </a:r>
            <a:r>
              <a:rPr lang="en-US" sz="2200" dirty="0"/>
              <a:t>Mesa Community College, 2017)</a:t>
            </a:r>
          </a:p>
          <a:p>
            <a:r>
              <a:rPr lang="en-US" sz="2400" dirty="0"/>
              <a:t>English Health Train Program in San Francisco trained professionals to bridge the gap in underserved communities.</a:t>
            </a:r>
          </a:p>
          <a:p>
            <a:pPr lvl="1"/>
            <a:r>
              <a:rPr lang="en-US" sz="2200" dirty="0"/>
              <a:t>(City College of San Francisco and San Francisco State University, 2006)</a:t>
            </a:r>
          </a:p>
          <a:p>
            <a:pPr lvl="0"/>
            <a:r>
              <a:rPr lang="en-US" sz="2400" dirty="0"/>
              <a:t>Incorporating such topics with discipline specific content will ease development of learning outcomes and provides evidence of improved English proficiency (55% verbal &amp; 98% written assessment improvement).</a:t>
            </a:r>
          </a:p>
          <a:p>
            <a:pPr marL="45720" indent="0">
              <a:buNone/>
            </a:pPr>
            <a:endParaRPr lang="en-US" dirty="0"/>
          </a:p>
        </p:txBody>
      </p:sp>
      <p:pic>
        <p:nvPicPr>
          <p:cNvPr id="5122" name="Picture 2" descr="Image result for communic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5513" y="449704"/>
            <a:ext cx="3837483" cy="16076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4784500"/>
      </p:ext>
    </p:extLst>
  </p:cSld>
  <p:clrMapOvr>
    <a:masterClrMapping/>
  </p:clrMapOvr>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ACC63D00-1EE0-4159-BF5A-6FF02000B7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TM03457444[[fn=Basis]]</Template>
  <TotalTime>1880</TotalTime>
  <Words>1196</Words>
  <Application>Microsoft Office PowerPoint</Application>
  <PresentationFormat>Widescreen</PresentationFormat>
  <Paragraphs>107</Paragraphs>
  <Slides>16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Corbel</vt:lpstr>
      <vt:lpstr>Basis</vt:lpstr>
      <vt:lpstr>English Language learner (ELL) Support program</vt:lpstr>
      <vt:lpstr>Program Name</vt:lpstr>
      <vt:lpstr>Student Population Served</vt:lpstr>
      <vt:lpstr>Identified Need- State and Institution </vt:lpstr>
      <vt:lpstr>Identified Need- National</vt:lpstr>
      <vt:lpstr>Identified Need- National</vt:lpstr>
      <vt:lpstr>Issues and Trends Influencing PE2L</vt:lpstr>
      <vt:lpstr>Description</vt:lpstr>
      <vt:lpstr>Similar programs</vt:lpstr>
      <vt:lpstr>Program Outcomes</vt:lpstr>
      <vt:lpstr>Learning Outcomes</vt:lpstr>
      <vt:lpstr>Assessment Methods</vt:lpstr>
      <vt:lpstr>Budget and Funding</vt:lpstr>
      <vt:lpstr>Thank you</vt:lpstr>
      <vt:lpstr>Reference list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ESL Support for CTE Programs</dc:title>
  <dc:creator>Mandy Johnston</dc:creator>
  <cp:lastModifiedBy>Mandy Johnston</cp:lastModifiedBy>
  <cp:revision>30</cp:revision>
  <dcterms:created xsi:type="dcterms:W3CDTF">2017-05-03T17:02:34Z</dcterms:created>
  <dcterms:modified xsi:type="dcterms:W3CDTF">2017-05-05T20:17:45Z</dcterms:modified>
</cp:coreProperties>
</file>